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mp4" ContentType="video/unknown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0" r:id="rId1"/>
  </p:sldMasterIdLst>
  <p:notesMasterIdLst>
    <p:notesMasterId r:id="rId17"/>
  </p:notesMasterIdLst>
  <p:sldIdLst>
    <p:sldId id="268" r:id="rId2"/>
    <p:sldId id="269" r:id="rId3"/>
    <p:sldId id="256" r:id="rId4"/>
    <p:sldId id="257" r:id="rId5"/>
    <p:sldId id="258" r:id="rId6"/>
    <p:sldId id="267" r:id="rId7"/>
    <p:sldId id="259" r:id="rId8"/>
    <p:sldId id="260" r:id="rId9"/>
    <p:sldId id="262" r:id="rId10"/>
    <p:sldId id="261" r:id="rId11"/>
    <p:sldId id="265" r:id="rId12"/>
    <p:sldId id="266" r:id="rId13"/>
    <p:sldId id="263" r:id="rId14"/>
    <p:sldId id="264" r:id="rId15"/>
    <p:sldId id="271" r:id="rId16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7" d="100"/>
          <a:sy n="87" d="100"/>
        </p:scale>
        <p:origin x="-154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D75978-B45C-1242-B858-5677844906AA}" type="datetimeFigureOut">
              <a:rPr lang="en-US" smtClean="0"/>
              <a:t>7/23/15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9901C0-4A75-E644-8BB3-F4A8DF2765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1922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Erik’s session </a:t>
            </a:r>
            <a:r>
              <a:rPr lang="en-US" smtClean="0"/>
              <a:t>before lunch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9901C0-4A75-E644-8BB3-F4A8DF2765B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6085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Tell my story</a:t>
            </a:r>
          </a:p>
          <a:p>
            <a:r>
              <a:rPr lang="en-US" dirty="0" smtClean="0"/>
              <a:t>Connections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9901C0-4A75-E644-8BB3-F4A8DF2765B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2439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Robin</a:t>
            </a:r>
            <a:r>
              <a:rPr lang="en-US" baseline="0" dirty="0" smtClean="0"/>
              <a:t> Martin </a:t>
            </a:r>
          </a:p>
          <a:p>
            <a:r>
              <a:rPr lang="en-US" baseline="0" dirty="0" smtClean="0"/>
              <a:t>Discussion: are they the same?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9901C0-4A75-E644-8BB3-F4A8DF2765B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7121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Kubota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9901C0-4A75-E644-8BB3-F4A8DF2765B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3036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F466F-BDA4-4F18-9C7B-FF0A9A1B0E80}" type="datetime1">
              <a:rPr lang="en-US" smtClean="0"/>
              <a:pPr/>
              <a:t>7/23/15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B4290-6522-4139-852E-05BD9E7F0D2E}" type="datetime1">
              <a:rPr lang="en-US" smtClean="0"/>
              <a:pPr/>
              <a:t>7/23/15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955F9-81EA-47C5-8059-9E5C2B437C70}" type="datetime1">
              <a:rPr lang="en-US" smtClean="0"/>
              <a:pPr/>
              <a:t>7/23/15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F607B-A47E-422C-9BEF-122CCDB7C526}" type="datetime1">
              <a:rPr lang="en-US" smtClean="0"/>
              <a:pPr/>
              <a:t>7/23/15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9A7CB-BEE6-4F99-898E-913F06E8E125}" type="datetime1">
              <a:rPr lang="en-US" smtClean="0"/>
              <a:pPr/>
              <a:t>7/23/15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E300C-6FC5-4FC3-AF1A-075E4F50620D}" type="datetime1">
              <a:rPr lang="en-US" smtClean="0"/>
              <a:pPr/>
              <a:t>7/23/15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D295D-4A77-4DEB-B04C-9F4282A8BC04}" type="datetime1">
              <a:rPr lang="en-US" smtClean="0"/>
              <a:pPr/>
              <a:t>7/23/15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28685-4D0C-42D5-8013-B5904CD1FCBC}" type="datetime1">
              <a:rPr lang="en-US" smtClean="0"/>
              <a:pPr/>
              <a:t>7/23/15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226C0-9885-4BA9-BBFA-A52CBFEBB775}" type="datetime1">
              <a:rPr lang="en-US" smtClean="0"/>
              <a:pPr/>
              <a:t>7/23/15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E1B38-C5EB-4D66-9137-0AFE9CDEDE8F}" type="datetime1">
              <a:rPr lang="en-US" smtClean="0"/>
              <a:pPr/>
              <a:t>7/23/15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B613C-1AD7-49D3-885D-F654C5CDBAA6}" type="datetime1">
              <a:rPr lang="en-US" smtClean="0"/>
              <a:pPr/>
              <a:t>7/23/15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327B613C-1AD7-49D3-885D-F654C5CDBAA6}" type="datetime1">
              <a:rPr lang="en-US" smtClean="0"/>
              <a:pPr/>
              <a:t>7/23/15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  <p:sldLayoutId id="2147483952" r:id="rId2"/>
    <p:sldLayoutId id="2147483953" r:id="rId3"/>
    <p:sldLayoutId id="2147483954" r:id="rId4"/>
    <p:sldLayoutId id="2147483955" r:id="rId5"/>
    <p:sldLayoutId id="2147483956" r:id="rId6"/>
    <p:sldLayoutId id="2147483957" r:id="rId7"/>
    <p:sldLayoutId id="2147483958" r:id="rId8"/>
    <p:sldLayoutId id="2147483959" r:id="rId9"/>
    <p:sldLayoutId id="2147483960" r:id="rId10"/>
    <p:sldLayoutId id="2147483961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11909"/>
            <a:ext cx="7543800" cy="1283796"/>
          </a:xfrm>
        </p:spPr>
        <p:txBody>
          <a:bodyPr/>
          <a:lstStyle/>
          <a:p>
            <a:r>
              <a:rPr lang="en-US" dirty="0" smtClean="0"/>
              <a:t>Welcome Back!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0803" y="1609597"/>
            <a:ext cx="6461760" cy="527975"/>
          </a:xfrm>
        </p:spPr>
        <p:txBody>
          <a:bodyPr/>
          <a:lstStyle/>
          <a:p>
            <a:r>
              <a:rPr lang="en-US" dirty="0" smtClean="0"/>
              <a:t>Moanalua High School – SY 2015 2016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355446" y="4437072"/>
            <a:ext cx="39549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400" dirty="0" smtClean="0"/>
              <a:t>Sign in 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400" dirty="0" smtClean="0"/>
              <a:t>Breakfast available in back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400541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Well-Being = Positive Impact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53790477"/>
              </p:ext>
            </p:extLst>
          </p:nvPr>
        </p:nvGraphicFramePr>
        <p:xfrm>
          <a:off x="457200" y="1600200"/>
          <a:ext cx="7620000" cy="31089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0000"/>
                <a:gridCol w="3810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STUDENT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ADULT</a:t>
                      </a:r>
                      <a:endParaRPr lang="en-US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2800" dirty="0" smtClean="0"/>
                        <a:t>Positive Emotion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2800" dirty="0" smtClean="0"/>
                        <a:t>Purpose</a:t>
                      </a:r>
                      <a:endParaRPr lang="en-US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2800" dirty="0" smtClean="0"/>
                        <a:t>Engagement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2800" dirty="0" smtClean="0"/>
                        <a:t>Social Relationships</a:t>
                      </a:r>
                      <a:endParaRPr lang="en-US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2800" dirty="0" smtClean="0"/>
                        <a:t>Good Relationships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2800" dirty="0" smtClean="0"/>
                        <a:t>Financial security</a:t>
                      </a:r>
                      <a:r>
                        <a:rPr lang="en-US" sz="2800" baseline="0" dirty="0" smtClean="0"/>
                        <a:t> </a:t>
                      </a:r>
                      <a:endParaRPr lang="en-US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2800" dirty="0" smtClean="0"/>
                        <a:t>Meaning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2800" dirty="0" smtClean="0"/>
                        <a:t>Physical Health</a:t>
                      </a:r>
                      <a:endParaRPr lang="en-US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2800" dirty="0" smtClean="0"/>
                        <a:t>Accomplishment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2800" dirty="0" smtClean="0"/>
                        <a:t>Community</a:t>
                      </a:r>
                      <a:r>
                        <a:rPr lang="en-US" sz="2800" baseline="0" dirty="0" smtClean="0"/>
                        <a:t> &amp; Safety</a:t>
                      </a:r>
                      <a:endParaRPr lang="en-US" sz="28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393241" y="5863845"/>
            <a:ext cx="40271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Tom </a:t>
            </a:r>
            <a:r>
              <a:rPr lang="en-US" dirty="0" err="1"/>
              <a:t>Rath</a:t>
            </a:r>
            <a:r>
              <a:rPr lang="en-US" dirty="0"/>
              <a:t> and Jim </a:t>
            </a:r>
            <a:r>
              <a:rPr lang="en-US" dirty="0" smtClean="0"/>
              <a:t>Harter, 2010 </a:t>
            </a:r>
          </a:p>
          <a:p>
            <a:r>
              <a:rPr lang="en-US" i="1" u="sng" dirty="0" smtClean="0"/>
              <a:t>Well Being: The Five Essential Elements,</a:t>
            </a:r>
            <a:r>
              <a:rPr lang="en-US" dirty="0"/>
              <a:t> </a:t>
            </a:r>
            <a:endParaRPr lang="en-US" i="1" u="sng" dirty="0"/>
          </a:p>
        </p:txBody>
      </p:sp>
      <p:sp>
        <p:nvSpPr>
          <p:cNvPr id="6" name="TextBox 5"/>
          <p:cNvSpPr txBox="1"/>
          <p:nvPr/>
        </p:nvSpPr>
        <p:spPr>
          <a:xfrm>
            <a:off x="434318" y="5873416"/>
            <a:ext cx="36632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Martin Seligman, Positive Psychology </a:t>
            </a:r>
          </a:p>
          <a:p>
            <a:r>
              <a:rPr lang="en-US" dirty="0" smtClean="0"/>
              <a:t>Univ. of Pennsylvania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717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Well-Being: Engagement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Use signature strengths</a:t>
            </a:r>
          </a:p>
          <a:p>
            <a:r>
              <a:rPr lang="en-US" sz="2800" dirty="0" smtClean="0"/>
              <a:t>Develop… </a:t>
            </a:r>
          </a:p>
          <a:p>
            <a:pPr lvl="1"/>
            <a:r>
              <a:rPr lang="en-US" sz="2600" dirty="0" smtClean="0"/>
              <a:t>Zest</a:t>
            </a:r>
          </a:p>
          <a:p>
            <a:pPr lvl="1"/>
            <a:r>
              <a:rPr lang="en-US" sz="2600" dirty="0" smtClean="0"/>
              <a:t>Grit</a:t>
            </a:r>
          </a:p>
          <a:p>
            <a:pPr lvl="1"/>
            <a:r>
              <a:rPr lang="en-US" sz="2600" dirty="0"/>
              <a:t>S</a:t>
            </a:r>
            <a:r>
              <a:rPr lang="en-US" sz="2600" dirty="0" smtClean="0"/>
              <a:t>elf control</a:t>
            </a:r>
          </a:p>
          <a:p>
            <a:pPr lvl="1"/>
            <a:r>
              <a:rPr lang="en-US" sz="2600" dirty="0"/>
              <a:t>O</a:t>
            </a:r>
            <a:r>
              <a:rPr lang="en-US" sz="2600" dirty="0" smtClean="0"/>
              <a:t>ptimism</a:t>
            </a:r>
          </a:p>
          <a:p>
            <a:pPr lvl="1"/>
            <a:r>
              <a:rPr lang="en-US" sz="2600" dirty="0" smtClean="0"/>
              <a:t>Gratitude</a:t>
            </a:r>
          </a:p>
          <a:p>
            <a:pPr lvl="1"/>
            <a:r>
              <a:rPr lang="en-US" sz="2600" dirty="0" smtClean="0"/>
              <a:t>Social intelligence</a:t>
            </a:r>
          </a:p>
          <a:p>
            <a:pPr lvl="1"/>
            <a:r>
              <a:rPr lang="en-US" sz="2600" dirty="0" smtClean="0"/>
              <a:t>Curiosity </a:t>
            </a:r>
          </a:p>
          <a:p>
            <a:endParaRPr lang="en-US" sz="2800" dirty="0" smtClean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944087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7963175" cy="1143000"/>
          </a:xfrm>
        </p:spPr>
        <p:txBody>
          <a:bodyPr/>
          <a:lstStyle/>
          <a:p>
            <a:r>
              <a:rPr lang="en-US" dirty="0" smtClean="0"/>
              <a:t>What students really need!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5400" dirty="0" smtClean="0"/>
              <a:t>Social navigation</a:t>
            </a:r>
          </a:p>
          <a:p>
            <a:r>
              <a:rPr lang="en-US" sz="5400" dirty="0"/>
              <a:t>R</a:t>
            </a:r>
            <a:r>
              <a:rPr lang="en-US" sz="5400" dirty="0" smtClean="0"/>
              <a:t>hetoric</a:t>
            </a:r>
          </a:p>
          <a:p>
            <a:r>
              <a:rPr lang="en-US" sz="5400" dirty="0" smtClean="0"/>
              <a:t>Good character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152983" y="4897141"/>
            <a:ext cx="37882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 Martin </a:t>
            </a:r>
            <a:r>
              <a:rPr lang="en-US" dirty="0"/>
              <a:t>Seligman, Positive Psychology </a:t>
            </a:r>
          </a:p>
          <a:p>
            <a:r>
              <a:rPr lang="en-US" dirty="0"/>
              <a:t>Univ. of Pennsylvania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2341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Well-Being of TEACHERS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PD Team Focus… supporting teachers </a:t>
            </a:r>
          </a:p>
          <a:p>
            <a:pPr marL="411480" lvl="1" indent="0">
              <a:buNone/>
            </a:pPr>
            <a:endParaRPr lang="en-US" sz="3200" dirty="0"/>
          </a:p>
          <a:p>
            <a:pPr marL="411480" lvl="1" indent="0">
              <a:buNone/>
            </a:pPr>
            <a:endParaRPr lang="en-US" sz="3200" dirty="0" smtClean="0"/>
          </a:p>
          <a:p>
            <a:pPr marL="411480" lvl="1" indent="0">
              <a:buNone/>
            </a:pPr>
            <a:endParaRPr lang="en-US" sz="3200" dirty="0" smtClean="0"/>
          </a:p>
          <a:p>
            <a:pPr marL="411480" lvl="1" indent="0">
              <a:buNone/>
            </a:pPr>
            <a:r>
              <a:rPr lang="en-US" sz="2800" i="1" dirty="0" smtClean="0"/>
              <a:t>“You can’t do what what you can’t envision”</a:t>
            </a:r>
          </a:p>
          <a:p>
            <a:pPr marL="411480" lvl="1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669229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PD Plan for 2015-2016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Differentiated by your needs as teachers</a:t>
            </a:r>
          </a:p>
          <a:p>
            <a:pPr lvl="1"/>
            <a:r>
              <a:rPr lang="en-US" sz="2800" b="1" u="sng" dirty="0" smtClean="0"/>
              <a:t>21 Hours = 3 PD Credits = Extra $$$</a:t>
            </a:r>
          </a:p>
          <a:p>
            <a:pPr lvl="2"/>
            <a:r>
              <a:rPr lang="en-US" sz="2800" dirty="0" smtClean="0"/>
              <a:t>Reduced Number of Ext. Faculty Meetings</a:t>
            </a:r>
          </a:p>
          <a:p>
            <a:pPr lvl="3"/>
            <a:r>
              <a:rPr lang="en-US" sz="2400" dirty="0" smtClean="0"/>
              <a:t>Focus on school-wide goals </a:t>
            </a:r>
          </a:p>
          <a:p>
            <a:pPr lvl="2"/>
            <a:r>
              <a:rPr lang="en-US" sz="2800" dirty="0" smtClean="0"/>
              <a:t>Teacher driven PD – “Your choice” </a:t>
            </a:r>
          </a:p>
          <a:p>
            <a:pPr lvl="3"/>
            <a:r>
              <a:rPr lang="en-US" sz="2800" b="1" u="sng" dirty="0"/>
              <a:t>BERC STAR </a:t>
            </a:r>
            <a:r>
              <a:rPr lang="en-US" sz="2800" b="1" u="sng" dirty="0" smtClean="0"/>
              <a:t>Protocol</a:t>
            </a:r>
            <a:r>
              <a:rPr lang="en-US" sz="2800" dirty="0" smtClean="0"/>
              <a:t>/Peer </a:t>
            </a:r>
            <a:r>
              <a:rPr lang="en-US" sz="2800" dirty="0" smtClean="0"/>
              <a:t>Observation</a:t>
            </a:r>
          </a:p>
          <a:p>
            <a:r>
              <a:rPr lang="en-US" sz="3400" dirty="0" smtClean="0"/>
              <a:t>Apply &amp; Impact the classroom</a:t>
            </a:r>
            <a:endParaRPr lang="en-US" sz="3400" dirty="0" smtClean="0"/>
          </a:p>
          <a:p>
            <a:pPr lvl="3"/>
            <a:endParaRPr lang="en-US" sz="2600" dirty="0"/>
          </a:p>
          <a:p>
            <a:pPr marL="777240" lvl="2" indent="0">
              <a:buNone/>
            </a:pPr>
            <a:endParaRPr lang="en-US" sz="2800" dirty="0" smtClean="0"/>
          </a:p>
          <a:p>
            <a:pPr lvl="2"/>
            <a:endParaRPr lang="en-US" sz="2400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58888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Moanalua Success Standards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857250" indent="-742950">
              <a:buFont typeface="+mj-lt"/>
              <a:buAutoNum type="arabicPeriod"/>
            </a:pPr>
            <a:r>
              <a:rPr lang="en-US" sz="4800" dirty="0" smtClean="0"/>
              <a:t>Gather and organize information</a:t>
            </a:r>
          </a:p>
          <a:p>
            <a:pPr marL="857250" indent="-742950">
              <a:buFont typeface="+mj-lt"/>
              <a:buAutoNum type="arabicPeriod"/>
            </a:pPr>
            <a:r>
              <a:rPr lang="en-US" sz="4800" dirty="0" smtClean="0"/>
              <a:t>Solve Complex Problems</a:t>
            </a:r>
          </a:p>
          <a:p>
            <a:pPr marL="857250" indent="-742950">
              <a:buFont typeface="+mj-lt"/>
              <a:buAutoNum type="arabicPeriod"/>
            </a:pPr>
            <a:r>
              <a:rPr lang="en-US" sz="4800" dirty="0" smtClean="0"/>
              <a:t>Defend thinking with evidence</a:t>
            </a:r>
          </a:p>
        </p:txBody>
      </p:sp>
    </p:spTree>
    <p:extLst>
      <p:ext uri="{BB962C8B-B14F-4D97-AF65-F5344CB8AC3E}">
        <p14:creationId xmlns:p14="http://schemas.microsoft.com/office/powerpoint/2010/main" val="16416954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Desired Outcomes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00100" lvl="1" indent="-342900">
              <a:buFont typeface="+mj-lt"/>
              <a:buAutoNum type="arabicParenR"/>
            </a:pPr>
            <a:r>
              <a:rPr lang="en-US" sz="3000" dirty="0"/>
              <a:t> </a:t>
            </a:r>
            <a:r>
              <a:rPr lang="en-US" sz="3000" dirty="0" smtClean="0"/>
              <a:t>Continue </a:t>
            </a:r>
            <a:r>
              <a:rPr lang="en-US" sz="3000" dirty="0"/>
              <a:t>working on our vision – </a:t>
            </a:r>
            <a:r>
              <a:rPr lang="en-US" sz="3000" dirty="0" smtClean="0"/>
              <a:t/>
            </a:r>
            <a:br>
              <a:rPr lang="en-US" sz="3000" dirty="0" smtClean="0"/>
            </a:br>
            <a:r>
              <a:rPr lang="en-US" sz="3000" b="1" i="1" dirty="0" smtClean="0"/>
              <a:t>“</a:t>
            </a:r>
            <a:r>
              <a:rPr lang="en-US" sz="3000" b="1" i="1" dirty="0"/>
              <a:t>A </a:t>
            </a:r>
            <a:r>
              <a:rPr lang="en-US" sz="3000" b="1" i="1" dirty="0" smtClean="0"/>
              <a:t>welcoming, caring family </a:t>
            </a:r>
            <a:r>
              <a:rPr lang="en-US" sz="3000" b="1" i="1" dirty="0"/>
              <a:t>of </a:t>
            </a:r>
            <a:r>
              <a:rPr lang="en-US" sz="3000" b="1" i="1" dirty="0" smtClean="0"/>
              <a:t>resilient learners</a:t>
            </a:r>
            <a:r>
              <a:rPr lang="en-US" sz="3000" b="1" i="1" dirty="0"/>
              <a:t>”</a:t>
            </a:r>
          </a:p>
          <a:p>
            <a:pPr marL="800100" lvl="1" indent="-342900">
              <a:buFont typeface="+mj-lt"/>
              <a:buAutoNum type="arabicParenR"/>
            </a:pPr>
            <a:r>
              <a:rPr lang="en-US" sz="3000" dirty="0" smtClean="0"/>
              <a:t> Gain </a:t>
            </a:r>
            <a:r>
              <a:rPr lang="en-US" sz="3000" dirty="0"/>
              <a:t>a common understanding of </a:t>
            </a:r>
            <a:r>
              <a:rPr lang="en-US" sz="3000" dirty="0" smtClean="0"/>
              <a:t>the</a:t>
            </a:r>
            <a:br>
              <a:rPr lang="en-US" sz="3000" dirty="0" smtClean="0"/>
            </a:br>
            <a:r>
              <a:rPr lang="en-US" sz="3000" dirty="0" smtClean="0"/>
              <a:t>	Well-Being </a:t>
            </a:r>
            <a:r>
              <a:rPr lang="en-US" sz="3000" dirty="0"/>
              <a:t>of Moanalua</a:t>
            </a:r>
          </a:p>
          <a:p>
            <a:pPr marL="800100" lvl="1" indent="-342900">
              <a:buFont typeface="+mj-lt"/>
              <a:buAutoNum type="arabicParenR"/>
            </a:pPr>
            <a:r>
              <a:rPr lang="en-US" sz="3000" dirty="0" smtClean="0"/>
              <a:t> Focus </a:t>
            </a:r>
            <a:r>
              <a:rPr lang="en-US" sz="3000" dirty="0"/>
              <a:t>on identifying Power (Department) Standards and Priority (Course/Content) Standards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78621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6000" dirty="0" smtClean="0"/>
              <a:t>Moanalua High School</a:t>
            </a:r>
            <a:endParaRPr lang="en-US" sz="6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38140" y="4572000"/>
            <a:ext cx="6209420" cy="10668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Professional Development 2015-2016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88034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Vision for Moanalua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14300" indent="0">
              <a:buNone/>
            </a:pPr>
            <a:r>
              <a:rPr lang="en-US" sz="2800" i="1" dirty="0" smtClean="0"/>
              <a:t>A welcoming, caring family of resilient learners…</a:t>
            </a:r>
          </a:p>
          <a:p>
            <a:pPr marL="114300" indent="0">
              <a:buNone/>
            </a:pPr>
            <a:endParaRPr lang="en-US" sz="2800" i="1" dirty="0" smtClean="0"/>
          </a:p>
          <a:p>
            <a:pPr marL="114300" indent="0">
              <a:buNone/>
            </a:pPr>
            <a:endParaRPr lang="en-US" sz="2800" i="1" dirty="0"/>
          </a:p>
          <a:p>
            <a:pPr marL="114300" indent="0">
              <a:buNone/>
            </a:pPr>
            <a:r>
              <a:rPr lang="en-US" sz="2800" i="1" dirty="0"/>
              <a:t>	</a:t>
            </a:r>
            <a:r>
              <a:rPr lang="en-US" sz="2800" i="1" dirty="0" smtClean="0"/>
              <a:t>everyone has a niche on our campus.</a:t>
            </a:r>
          </a:p>
          <a:p>
            <a:pPr marL="114300" indent="0">
              <a:buNone/>
            </a:pPr>
            <a:r>
              <a:rPr lang="en-US" sz="2800" i="1" dirty="0"/>
              <a:t>	</a:t>
            </a:r>
            <a:r>
              <a:rPr lang="en-US" sz="2800" i="1" dirty="0" smtClean="0"/>
              <a:t>				</a:t>
            </a:r>
          </a:p>
          <a:p>
            <a:pPr marL="114300" indent="0">
              <a:buNone/>
            </a:pPr>
            <a:endParaRPr lang="en-US" sz="2800" i="1" dirty="0"/>
          </a:p>
          <a:p>
            <a:pPr marL="114300" indent="0">
              <a:buNone/>
            </a:pPr>
            <a:r>
              <a:rPr lang="en-US" sz="2800" i="1" dirty="0" smtClean="0"/>
              <a:t>					- R. Martin</a:t>
            </a:r>
          </a:p>
        </p:txBody>
      </p:sp>
    </p:spTree>
    <p:extLst>
      <p:ext uri="{BB962C8B-B14F-4D97-AF65-F5344CB8AC3E}">
        <p14:creationId xmlns:p14="http://schemas.microsoft.com/office/powerpoint/2010/main" val="19027731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will we get there…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14300" indent="0">
              <a:buNone/>
            </a:pPr>
            <a:r>
              <a:rPr lang="en-US" sz="3600" b="1" u="sng" dirty="0" smtClean="0"/>
              <a:t>Stay the Course:</a:t>
            </a:r>
          </a:p>
          <a:p>
            <a:r>
              <a:rPr lang="en-US" sz="3600" dirty="0" smtClean="0"/>
              <a:t>1) Literacy</a:t>
            </a:r>
          </a:p>
          <a:p>
            <a:r>
              <a:rPr lang="en-US" sz="3600" dirty="0" smtClean="0"/>
              <a:t>2) Numeracy</a:t>
            </a:r>
          </a:p>
          <a:p>
            <a:r>
              <a:rPr lang="en-US" sz="3600" dirty="0" smtClean="0"/>
              <a:t>3) Well-being of the learner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877618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will we get there…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14300" indent="0">
              <a:buNone/>
            </a:pPr>
            <a:r>
              <a:rPr lang="en-US" sz="3600" b="1" u="sng" dirty="0" smtClean="0"/>
              <a:t>Stay the Course:</a:t>
            </a:r>
          </a:p>
          <a:p>
            <a:r>
              <a:rPr lang="en-US" sz="3600" dirty="0" smtClean="0"/>
              <a:t>1) Literacy</a:t>
            </a:r>
          </a:p>
          <a:p>
            <a:r>
              <a:rPr lang="en-US" sz="3600" dirty="0" smtClean="0"/>
              <a:t>2) Numeracy</a:t>
            </a:r>
          </a:p>
          <a:p>
            <a:r>
              <a:rPr lang="en-US" sz="3600" dirty="0" smtClean="0"/>
              <a:t>3)</a:t>
            </a:r>
            <a:r>
              <a:rPr lang="en-US" sz="3600" b="1" dirty="0" smtClean="0"/>
              <a:t> </a:t>
            </a:r>
            <a:r>
              <a:rPr lang="en-US" sz="3600" b="1" u="sng" dirty="0" smtClean="0"/>
              <a:t>Well-being of the learner</a:t>
            </a:r>
            <a:endParaRPr lang="en-US" sz="3600" b="1" u="sng" dirty="0"/>
          </a:p>
        </p:txBody>
      </p:sp>
    </p:spTree>
    <p:extLst>
      <p:ext uri="{BB962C8B-B14F-4D97-AF65-F5344CB8AC3E}">
        <p14:creationId xmlns:p14="http://schemas.microsoft.com/office/powerpoint/2010/main" val="515109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 of </a:t>
            </a:r>
            <a:r>
              <a:rPr lang="en-US" dirty="0" err="1" smtClean="0"/>
              <a:t>MoHS</a:t>
            </a:r>
            <a:r>
              <a:rPr lang="en-US" dirty="0" smtClean="0"/>
              <a:t> PD Team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Well</a:t>
            </a:r>
            <a:r>
              <a:rPr lang="en-US" sz="3200" dirty="0"/>
              <a:t>-</a:t>
            </a:r>
            <a:r>
              <a:rPr lang="en-US" sz="3200" dirty="0" smtClean="0"/>
              <a:t>being of learner = both </a:t>
            </a:r>
            <a:r>
              <a:rPr lang="en-US" sz="3200" b="1" u="sng" dirty="0" smtClean="0"/>
              <a:t>STUDENTS</a:t>
            </a:r>
            <a:r>
              <a:rPr lang="en-US" sz="3200" dirty="0" smtClean="0"/>
              <a:t> and </a:t>
            </a:r>
            <a:r>
              <a:rPr lang="en-US" sz="3200" b="1" u="sng" dirty="0" smtClean="0"/>
              <a:t>TEACHERS</a:t>
            </a:r>
          </a:p>
          <a:p>
            <a:r>
              <a:rPr lang="en-US" sz="3200" dirty="0" smtClean="0"/>
              <a:t>Strive for excellence</a:t>
            </a:r>
          </a:p>
          <a:p>
            <a:r>
              <a:rPr lang="en-US" sz="3200" dirty="0" smtClean="0"/>
              <a:t>Maintain our growth mindset </a:t>
            </a:r>
          </a:p>
          <a:p>
            <a:pPr marL="114300" indent="0">
              <a:buNone/>
            </a:pPr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18988269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Well-Being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My Story</a:t>
            </a:r>
          </a:p>
          <a:p>
            <a:endParaRPr lang="en-US" sz="2800" dirty="0"/>
          </a:p>
          <a:p>
            <a:r>
              <a:rPr lang="en-US" sz="2800" dirty="0" smtClean="0"/>
              <a:t>Quick reflection: Why are you at Moanalua? What do you value about this school? What makes you excited about this school year?</a:t>
            </a:r>
          </a:p>
          <a:p>
            <a:endParaRPr lang="en-US" sz="2800" dirty="0"/>
          </a:p>
          <a:p>
            <a:r>
              <a:rPr lang="en-US" sz="2800" dirty="0" smtClean="0"/>
              <a:t>Elbow partner – share out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68109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7522"/>
            <a:ext cx="7620000" cy="972531"/>
          </a:xfrm>
        </p:spPr>
        <p:txBody>
          <a:bodyPr/>
          <a:lstStyle/>
          <a:p>
            <a:r>
              <a:rPr lang="en-US" sz="3200" dirty="0"/>
              <a:t>NAIS Student Well-Being Summit: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Defining </a:t>
            </a:r>
            <a:r>
              <a:rPr lang="en-US" sz="3200" dirty="0"/>
              <a:t>Well-</a:t>
            </a:r>
            <a:r>
              <a:rPr lang="en-US" sz="3200" dirty="0" smtClean="0"/>
              <a:t>Being</a:t>
            </a:r>
            <a:endParaRPr lang="en-US" sz="3200" dirty="0"/>
          </a:p>
        </p:txBody>
      </p:sp>
      <p:pic>
        <p:nvPicPr>
          <p:cNvPr id="6" name="NAIS Student Well-Being Summit- Defining Well-Being.mp4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857375"/>
            <a:ext cx="7620000" cy="4286250"/>
          </a:xfrm>
        </p:spPr>
      </p:pic>
    </p:spTree>
    <p:extLst>
      <p:ext uri="{BB962C8B-B14F-4D97-AF65-F5344CB8AC3E}">
        <p14:creationId xmlns:p14="http://schemas.microsoft.com/office/powerpoint/2010/main" val="2782516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Sky">
      <a:dk1>
        <a:sysClr val="windowText" lastClr="000000"/>
      </a:dk1>
      <a:lt1>
        <a:sysClr val="window" lastClr="FFFFFF"/>
      </a:lt1>
      <a:dk2>
        <a:srgbClr val="1782BF"/>
      </a:dk2>
      <a:lt2>
        <a:srgbClr val="62BCE9"/>
      </a:lt2>
      <a:accent1>
        <a:srgbClr val="073779"/>
      </a:accent1>
      <a:accent2>
        <a:srgbClr val="8FD9FB"/>
      </a:accent2>
      <a:accent3>
        <a:srgbClr val="FFCC00"/>
      </a:accent3>
      <a:accent4>
        <a:srgbClr val="EB6615"/>
      </a:accent4>
      <a:accent5>
        <a:srgbClr val="C76402"/>
      </a:accent5>
      <a:accent6>
        <a:srgbClr val="B523B4"/>
      </a:accent6>
      <a:hlink>
        <a:srgbClr val="FFDE26"/>
      </a:hlink>
      <a:folHlink>
        <a:srgbClr val="DEBE00"/>
      </a:folHlink>
    </a:clrScheme>
    <a:fontScheme name="Adjacency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Adjacency.thmx</Template>
  <TotalTime>86</TotalTime>
  <Words>359</Words>
  <Application>Microsoft Macintosh PowerPoint</Application>
  <PresentationFormat>On-screen Show (4:3)</PresentationFormat>
  <Paragraphs>103</Paragraphs>
  <Slides>15</Slides>
  <Notes>4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Adjacency</vt:lpstr>
      <vt:lpstr>Welcome Back!</vt:lpstr>
      <vt:lpstr>Desired Outcomes</vt:lpstr>
      <vt:lpstr>Moanalua High School</vt:lpstr>
      <vt:lpstr>Vision for Moanalua</vt:lpstr>
      <vt:lpstr>How will we get there…</vt:lpstr>
      <vt:lpstr>How will we get there…</vt:lpstr>
      <vt:lpstr>Goal of MoHS PD Team</vt:lpstr>
      <vt:lpstr>Our Well-Being</vt:lpstr>
      <vt:lpstr>NAIS Student Well-Being Summit:  Defining Well-Being</vt:lpstr>
      <vt:lpstr>Well-Being = Positive Impact</vt:lpstr>
      <vt:lpstr>Well-Being: Engagement</vt:lpstr>
      <vt:lpstr>What students really need!</vt:lpstr>
      <vt:lpstr>Well-Being of TEACHERS</vt:lpstr>
      <vt:lpstr>PD Plan for 2015-2016</vt:lpstr>
      <vt:lpstr>Moanalua Success Standards</vt:lpstr>
    </vt:vector>
  </TitlesOfParts>
  <Company>Moanalua High School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Moanalua High School</dc:title>
  <dc:creator>Erik Kubota</dc:creator>
  <cp:lastModifiedBy>Robin Martin</cp:lastModifiedBy>
  <cp:revision>13</cp:revision>
  <dcterms:created xsi:type="dcterms:W3CDTF">2015-07-23T02:25:02Z</dcterms:created>
  <dcterms:modified xsi:type="dcterms:W3CDTF">2015-07-23T17:39:04Z</dcterms:modified>
</cp:coreProperties>
</file>